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A4D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7" y="10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356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28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385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403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453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75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275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72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97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641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86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3E04C-31BB-454C-8F19-E0B117298525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EA06D-7052-4DCE-A7DC-62B950F90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802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角丸四角形 33"/>
          <p:cNvSpPr/>
          <p:nvPr/>
        </p:nvSpPr>
        <p:spPr>
          <a:xfrm>
            <a:off x="338306" y="5637320"/>
            <a:ext cx="11638539" cy="109517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14" name="正方形/長方形 13"/>
          <p:cNvSpPr/>
          <p:nvPr/>
        </p:nvSpPr>
        <p:spPr>
          <a:xfrm>
            <a:off x="251011" y="119890"/>
            <a:ext cx="11725835" cy="1378060"/>
          </a:xfrm>
          <a:prstGeom prst="rect">
            <a:avLst/>
          </a:prstGeom>
          <a:solidFill>
            <a:srgbClr val="69A4D9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16" name="1 つの角を切り取った四角形 15"/>
          <p:cNvSpPr/>
          <p:nvPr/>
        </p:nvSpPr>
        <p:spPr>
          <a:xfrm flipH="1">
            <a:off x="7121768" y="1031657"/>
            <a:ext cx="4855077" cy="478289"/>
          </a:xfrm>
          <a:prstGeom prst="snip1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46847" y="84673"/>
            <a:ext cx="111789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b="1" dirty="0">
                <a:latin typeface="+mn-ea"/>
              </a:rPr>
              <a:t>社名　</a:t>
            </a:r>
            <a:endParaRPr kumimoji="1" lang="en-US" altLang="ja-JP" sz="2400" b="1" dirty="0">
              <a:latin typeface="+mn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636896" y="1242810"/>
            <a:ext cx="4088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取組の区分（右記より選択し、貼り付けてください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45780" y="1648132"/>
            <a:ext cx="1188716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cap="rnd">
            <a:noFill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0000FF"/>
                </a:solidFill>
                <a:latin typeface="+mn-ea"/>
              </a:rPr>
              <a:t>取組概要</a:t>
            </a:r>
          </a:p>
        </p:txBody>
      </p:sp>
      <p:cxnSp>
        <p:nvCxnSpPr>
          <p:cNvPr id="19" name="直線コネクタ 18"/>
          <p:cNvCxnSpPr/>
          <p:nvPr/>
        </p:nvCxnSpPr>
        <p:spPr>
          <a:xfrm flipV="1">
            <a:off x="546847" y="615624"/>
            <a:ext cx="11178988" cy="43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546847" y="654711"/>
            <a:ext cx="1117898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+mn-ea"/>
              </a:rPr>
              <a:t>工事件名　</a:t>
            </a:r>
            <a:endParaRPr kumimoji="1" lang="en-US" altLang="ja-JP" b="1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38306" y="5229183"/>
            <a:ext cx="1188717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cap="rnd">
            <a:noFill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0000FF"/>
                </a:solidFill>
                <a:latin typeface="+mn-ea"/>
              </a:rPr>
              <a:t>取組効果</a:t>
            </a:r>
          </a:p>
        </p:txBody>
      </p:sp>
      <p:sp>
        <p:nvSpPr>
          <p:cNvPr id="24" name="角丸四角形 23"/>
          <p:cNvSpPr/>
          <p:nvPr/>
        </p:nvSpPr>
        <p:spPr>
          <a:xfrm>
            <a:off x="338305" y="2004627"/>
            <a:ext cx="11638539" cy="11958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13907" y="5744279"/>
            <a:ext cx="1156293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お客さまの反応や数値の変化など、取組の効果を記載してください。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（原則、ですます調でご記載ください</a:t>
            </a:r>
            <a:r>
              <a:rPr kumimoji="1" lang="ja-JP" altLang="en-US" sz="1600" dirty="0" smtClean="0">
                <a:latin typeface="+mn-ea"/>
              </a:rPr>
              <a:t>。）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38306" y="3267442"/>
            <a:ext cx="1145028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取組みの概要が分かる写真や図表、キャプションを添付してください</a:t>
            </a:r>
            <a:r>
              <a:rPr kumimoji="1" lang="ja-JP" altLang="en-US" sz="1400" dirty="0" smtClean="0">
                <a:latin typeface="+mn-ea"/>
              </a:rPr>
              <a:t>。</a:t>
            </a:r>
            <a:endParaRPr kumimoji="1" lang="en-US" altLang="ja-JP" sz="1400" dirty="0" smtClean="0">
              <a:latin typeface="+mn-ea"/>
            </a:endParaRPr>
          </a:p>
          <a:p>
            <a:r>
              <a:rPr kumimoji="1" lang="en-US" altLang="ja-JP" sz="1400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+mn-ea"/>
              </a:rPr>
              <a:t>写真内にお客さまのお顔や特定の商品名等が写っている場合は、モザイクをかける等、特定できないよう必ず処理を行ってください。</a:t>
            </a:r>
            <a:endParaRPr kumimoji="1" lang="ja-JP" altLang="en-US" sz="1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2208595" y="908627"/>
            <a:ext cx="47346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【</a:t>
            </a:r>
            <a:r>
              <a:rPr kumimoji="1" lang="ja-JP" altLang="en-US" sz="1200" dirty="0">
                <a:latin typeface="+mn-ea"/>
              </a:rPr>
              <a:t>取組の区分　</a:t>
            </a:r>
            <a:r>
              <a:rPr kumimoji="1" lang="en-US" altLang="ja-JP" sz="1200" dirty="0">
                <a:latin typeface="+mn-ea"/>
              </a:rPr>
              <a:t>(</a:t>
            </a:r>
            <a:r>
              <a:rPr kumimoji="1" lang="ja-JP" altLang="en-US" sz="1200" dirty="0">
                <a:latin typeface="+mn-ea"/>
              </a:rPr>
              <a:t>以下、</a:t>
            </a:r>
            <a:r>
              <a:rPr kumimoji="1" lang="en-US" altLang="ja-JP" sz="1200" dirty="0">
                <a:latin typeface="+mn-ea"/>
              </a:rPr>
              <a:t>3</a:t>
            </a:r>
            <a:r>
              <a:rPr kumimoji="1" lang="ja-JP" altLang="en-US" sz="1200" dirty="0">
                <a:latin typeface="+mn-ea"/>
              </a:rPr>
              <a:t>つのうちから</a:t>
            </a:r>
            <a:r>
              <a:rPr kumimoji="1" lang="en-US" altLang="ja-JP" sz="1200" dirty="0">
                <a:latin typeface="+mn-ea"/>
              </a:rPr>
              <a:t>1</a:t>
            </a:r>
            <a:r>
              <a:rPr kumimoji="1" lang="ja-JP" altLang="en-US" sz="1200" dirty="0">
                <a:latin typeface="+mn-ea"/>
              </a:rPr>
              <a:t>つを選択してください）</a:t>
            </a:r>
            <a:r>
              <a:rPr kumimoji="1" lang="en-US" altLang="ja-JP" sz="1200" dirty="0">
                <a:latin typeface="+mn-ea"/>
              </a:rPr>
              <a:t>】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26562" y="2096555"/>
            <a:ext cx="11450282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取組内容、工夫した点などを記載してください</a:t>
            </a:r>
            <a:r>
              <a:rPr kumimoji="1" lang="ja-JP" altLang="en-US" sz="1600" dirty="0" smtClean="0">
                <a:latin typeface="+mn-ea"/>
              </a:rPr>
              <a:t>。</a:t>
            </a:r>
            <a:endParaRPr kumimoji="1" lang="en-US" altLang="ja-JP" sz="1600" dirty="0" smtClean="0">
              <a:latin typeface="+mn-ea"/>
            </a:endParaRPr>
          </a:p>
          <a:p>
            <a:r>
              <a:rPr kumimoji="1" lang="ja-JP" altLang="en-US" sz="1600" dirty="0" smtClean="0">
                <a:latin typeface="+mn-ea"/>
              </a:rPr>
              <a:t>（原則、ですます調でご記載ください。ポイントなどは体言止めで記載いただくことも可とします。）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endParaRPr kumimoji="1" lang="ja-JP" altLang="en-US" sz="1600" dirty="0"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208595" y="1202169"/>
            <a:ext cx="4349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+mn-ea"/>
              </a:rPr>
              <a:t>（１）工事情報のＰＲ</a:t>
            </a:r>
            <a:endParaRPr kumimoji="1" lang="en-US" altLang="ja-JP" sz="1600" b="1" dirty="0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208595" y="1636896"/>
            <a:ext cx="4349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+mn-ea"/>
              </a:rPr>
              <a:t>（２）地域への配慮配慮</a:t>
            </a:r>
            <a:endParaRPr kumimoji="1" lang="en-US" altLang="ja-JP" sz="1600" b="1" dirty="0">
              <a:latin typeface="+mn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2208594" y="2039675"/>
            <a:ext cx="50843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+mn-ea"/>
              </a:rPr>
              <a:t>（</a:t>
            </a:r>
            <a:r>
              <a:rPr kumimoji="1" lang="ja-JP" altLang="en-US" sz="1600" b="1" dirty="0">
                <a:latin typeface="+mn-ea"/>
              </a:rPr>
              <a:t>１）工事情報のＰＲ及び（２）地域への配慮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2208595" y="3575219"/>
            <a:ext cx="454510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1600" dirty="0">
                <a:solidFill>
                  <a:srgbClr val="FF0000"/>
                </a:solidFill>
                <a:latin typeface="+mn-ea"/>
              </a:rPr>
              <a:t>】</a:t>
            </a:r>
          </a:p>
          <a:p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・スライドのサイズは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「</a:t>
            </a:r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ワイド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（１６：９）</a:t>
            </a:r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」となっています。変更しないでください。</a:t>
            </a:r>
            <a:endParaRPr kumimoji="1" lang="en-US" altLang="ja-JP" sz="16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6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・字体やフォントの大きさは変更しないでください。（赤字や太字にしていただく等、ポイントを強調していただくことは問題ありません。）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338773" y="2442454"/>
            <a:ext cx="4954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kumimoji="1" lang="en-US" altLang="ja-JP" sz="1200" dirty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つの取組で（１）と（２）両方に当てはまる場合には最下段の「（１）及び（２）」を選択してください。</a:t>
            </a:r>
            <a:endParaRPr kumimoji="1" lang="en-US" altLang="ja-JP" sz="1200" dirty="0" smtClean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（１）と（２）、それぞれ別の取組の場合には、２枚応募用紙をご提出ください。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2271348" y="731004"/>
            <a:ext cx="5021569" cy="26889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24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角丸四角形 33"/>
          <p:cNvSpPr/>
          <p:nvPr/>
        </p:nvSpPr>
        <p:spPr>
          <a:xfrm>
            <a:off x="314646" y="5910487"/>
            <a:ext cx="11759932" cy="88057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14" name="正方形/長方形 13"/>
          <p:cNvSpPr/>
          <p:nvPr/>
        </p:nvSpPr>
        <p:spPr>
          <a:xfrm>
            <a:off x="179293" y="119890"/>
            <a:ext cx="11869271" cy="1378060"/>
          </a:xfrm>
          <a:prstGeom prst="rect">
            <a:avLst/>
          </a:prstGeom>
          <a:solidFill>
            <a:srgbClr val="69A4D9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16" name="1 つの角を切り取った四角形 15"/>
          <p:cNvSpPr/>
          <p:nvPr/>
        </p:nvSpPr>
        <p:spPr>
          <a:xfrm flipH="1">
            <a:off x="7664823" y="1031657"/>
            <a:ext cx="4383739" cy="478289"/>
          </a:xfrm>
          <a:prstGeom prst="snip1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19952" y="65954"/>
            <a:ext cx="865163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b="1" dirty="0">
                <a:latin typeface="+mn-ea"/>
              </a:rPr>
              <a:t>○○○○株式会社</a:t>
            </a:r>
            <a:endParaRPr kumimoji="1" lang="en-US" altLang="ja-JP" sz="2400" b="1" dirty="0">
              <a:latin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05932" y="1551736"/>
            <a:ext cx="1188716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cap="rnd">
            <a:noFill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0000FF"/>
                </a:solidFill>
                <a:latin typeface="+mn-ea"/>
              </a:rPr>
              <a:t>取組概要</a:t>
            </a:r>
          </a:p>
        </p:txBody>
      </p:sp>
      <p:cxnSp>
        <p:nvCxnSpPr>
          <p:cNvPr id="19" name="直線コネクタ 18"/>
          <p:cNvCxnSpPr/>
          <p:nvPr/>
        </p:nvCxnSpPr>
        <p:spPr>
          <a:xfrm>
            <a:off x="519953" y="663495"/>
            <a:ext cx="113493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541933" y="617881"/>
            <a:ext cx="865163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>
                <a:latin typeface="+mn-ea"/>
              </a:rPr>
              <a:t>○○○○○○○○再構築工事</a:t>
            </a:r>
            <a:endParaRPr kumimoji="1" lang="ja-JP" altLang="en-US" sz="3200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5932" y="5487103"/>
            <a:ext cx="1188717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cap="rnd">
            <a:noFill/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0000FF"/>
                </a:solidFill>
                <a:latin typeface="+mn-ea"/>
              </a:rPr>
              <a:t>取組効果</a:t>
            </a:r>
          </a:p>
        </p:txBody>
      </p:sp>
      <p:sp>
        <p:nvSpPr>
          <p:cNvPr id="24" name="角丸四角形 23"/>
          <p:cNvSpPr/>
          <p:nvPr/>
        </p:nvSpPr>
        <p:spPr>
          <a:xfrm>
            <a:off x="314646" y="1885435"/>
            <a:ext cx="11759932" cy="169252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26697" y="5956112"/>
            <a:ext cx="11733916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　公園</a:t>
            </a:r>
            <a:r>
              <a:rPr kumimoji="1" lang="ja-JP" altLang="en-US" sz="1600" dirty="0" smtClean="0">
                <a:latin typeface="+mn-ea"/>
              </a:rPr>
              <a:t>で遊ぶ子どもたちや親子が良く集まっている光景が見られました。</a:t>
            </a:r>
            <a:endParaRPr kumimoji="1" lang="en-US" altLang="ja-JP" sz="1600" dirty="0" smtClean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</a:t>
            </a:r>
            <a:r>
              <a:rPr kumimoji="1" lang="ja-JP" altLang="en-US" sz="1600" dirty="0" smtClean="0">
                <a:latin typeface="+mn-ea"/>
              </a:rPr>
              <a:t>近くにいた作業員が質問をもらうなど、トリックアートをきっかけに、工事情報についての理解も深めてもらうことができました。</a:t>
            </a:r>
            <a:endParaRPr kumimoji="1" lang="en-US" altLang="ja-JP" sz="1600" dirty="0" smtClean="0"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0970383" y="184771"/>
            <a:ext cx="978144" cy="3385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rgbClr val="FF0000"/>
                </a:solidFill>
              </a:rPr>
              <a:t>記入例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26697" y="2011566"/>
            <a:ext cx="1175993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　</a:t>
            </a:r>
            <a:r>
              <a:rPr kumimoji="1" lang="ja-JP" altLang="en-US" sz="1600" b="1" dirty="0" smtClean="0">
                <a:solidFill>
                  <a:srgbClr val="FF0000"/>
                </a:solidFill>
                <a:latin typeface="+mn-ea"/>
              </a:rPr>
              <a:t>公園の万能壁にトリックアートを設置！</a:t>
            </a:r>
            <a:endParaRPr kumimoji="1" lang="en-US" altLang="ja-JP" sz="1600" b="1" dirty="0" smtClean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</a:t>
            </a:r>
            <a:r>
              <a:rPr kumimoji="1" lang="ja-JP" altLang="en-US" sz="1600" dirty="0" smtClean="0">
                <a:latin typeface="+mn-ea"/>
              </a:rPr>
              <a:t>公</a:t>
            </a:r>
            <a:r>
              <a:rPr kumimoji="1" lang="ja-JP" altLang="en-US" sz="1600" dirty="0">
                <a:latin typeface="+mn-ea"/>
              </a:rPr>
              <a:t>園</a:t>
            </a:r>
            <a:r>
              <a:rPr kumimoji="1" lang="ja-JP" altLang="en-US" sz="1600" dirty="0" smtClean="0">
                <a:latin typeface="+mn-ea"/>
              </a:rPr>
              <a:t>が</a:t>
            </a:r>
            <a:r>
              <a:rPr lang="ja-JP" altLang="en-US" sz="1600" dirty="0" smtClean="0">
                <a:latin typeface="+mn-ea"/>
              </a:rPr>
              <a:t>地域</a:t>
            </a:r>
            <a:r>
              <a:rPr lang="ja-JP" altLang="en-US" sz="1600" dirty="0">
                <a:latin typeface="+mn-ea"/>
              </a:rPr>
              <a:t>住民の憩いの場となって</a:t>
            </a:r>
            <a:r>
              <a:rPr lang="ja-JP" altLang="en-US" sz="1600" dirty="0" smtClean="0">
                <a:latin typeface="+mn-ea"/>
              </a:rPr>
              <a:t>いることに注目し、</a:t>
            </a:r>
            <a:r>
              <a:rPr lang="ja-JP" altLang="en-US" sz="1600" dirty="0">
                <a:latin typeface="+mn-ea"/>
              </a:rPr>
              <a:t>目の惹くものを設置することで楽しんでもらおうと</a:t>
            </a:r>
            <a:r>
              <a:rPr lang="ja-JP" altLang="en-US" sz="1600" dirty="0" smtClean="0">
                <a:latin typeface="+mn-ea"/>
              </a:rPr>
              <a:t>考えました。</a:t>
            </a:r>
            <a:endParaRPr lang="en-US" altLang="ja-JP" sz="1600" dirty="0" smtClean="0">
              <a:latin typeface="+mn-ea"/>
            </a:endParaRPr>
          </a:p>
          <a:p>
            <a:r>
              <a:rPr lang="ja-JP" altLang="en-US" sz="1600" dirty="0" smtClean="0">
                <a:latin typeface="+mn-ea"/>
              </a:rPr>
              <a:t>　</a:t>
            </a:r>
            <a:endParaRPr lang="en-US" altLang="ja-JP" sz="1600" dirty="0" smtClean="0">
              <a:latin typeface="+mn-ea"/>
            </a:endParaRPr>
          </a:p>
          <a:p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600" dirty="0" smtClean="0">
                <a:latin typeface="+mn-ea"/>
              </a:rPr>
              <a:t>◎工夫した点！</a:t>
            </a:r>
            <a:endParaRPr lang="en-US" altLang="ja-JP" sz="1600" dirty="0" smtClean="0">
              <a:latin typeface="+mn-ea"/>
            </a:endParaRPr>
          </a:p>
          <a:p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600" dirty="0" smtClean="0">
                <a:latin typeface="+mn-ea"/>
              </a:rPr>
              <a:t>・子どもが多いので、子供が見て楽しめるようなデザインや高さに設置</a:t>
            </a:r>
            <a:endParaRPr lang="en-US" altLang="ja-JP" sz="1600" dirty="0" smtClean="0">
              <a:latin typeface="+mn-ea"/>
            </a:endParaRPr>
          </a:p>
          <a:p>
            <a:r>
              <a:rPr lang="ja-JP" altLang="en-US" sz="1600" dirty="0" smtClean="0">
                <a:latin typeface="+mn-ea"/>
              </a:rPr>
              <a:t>　・トリックアートだけでなく、工事情報や施工方法等を分かりやすくまとめた広報ポスターも合わせて掲示　</a:t>
            </a:r>
            <a:endParaRPr lang="en-US" altLang="ja-JP" sz="1600" dirty="0" smtClean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717580" y="3693562"/>
            <a:ext cx="2756335" cy="17972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>
              <a:latin typeface="+mn-ea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60853" y="5162046"/>
            <a:ext cx="21909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solidFill>
                  <a:schemeClr val="bg1"/>
                </a:solidFill>
                <a:latin typeface="+mn-ea"/>
              </a:rPr>
              <a:t>○○のトリックアート</a:t>
            </a:r>
            <a:endParaRPr kumimoji="1" lang="ja-JP" altLang="en-US" sz="14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4924032" y="3693561"/>
            <a:ext cx="2819055" cy="17972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32" name="正方形/長方形 31"/>
          <p:cNvSpPr/>
          <p:nvPr/>
        </p:nvSpPr>
        <p:spPr>
          <a:xfrm>
            <a:off x="8157268" y="3670066"/>
            <a:ext cx="2734850" cy="1839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924032" y="4986112"/>
            <a:ext cx="2676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solidFill>
                  <a:schemeClr val="bg1"/>
                </a:solidFill>
                <a:latin typeface="+mn-ea"/>
              </a:rPr>
              <a:t>子どもたちがトリックアートを見ている様子</a:t>
            </a:r>
            <a:endParaRPr kumimoji="1" lang="ja-JP" altLang="en-US" sz="14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297510" y="3496888"/>
            <a:ext cx="454510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1600" dirty="0">
                <a:solidFill>
                  <a:srgbClr val="FF0000"/>
                </a:solidFill>
                <a:latin typeface="+mn-ea"/>
              </a:rPr>
              <a:t>】</a:t>
            </a:r>
          </a:p>
          <a:p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・スライドのサイズ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は</a:t>
            </a:r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「ワイド（１６：９）」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と</a:t>
            </a:r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なっています。変更しないでください。</a:t>
            </a:r>
            <a:endParaRPr kumimoji="1" lang="en-US" altLang="ja-JP" sz="16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600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・字体やフォントの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大きさ、図形の色は</a:t>
            </a:r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変更しないでください。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（文字に色を付けたり、太字</a:t>
            </a:r>
            <a:r>
              <a:rPr kumimoji="1" lang="ja-JP" altLang="en-US" sz="1600" dirty="0">
                <a:solidFill>
                  <a:srgbClr val="FF0000"/>
                </a:solidFill>
                <a:latin typeface="+mn-ea"/>
              </a:rPr>
              <a:t>にしていただく等、ポイントを強調していただくことは問題ありません。）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2297510" y="887188"/>
            <a:ext cx="4029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【</a:t>
            </a:r>
            <a:r>
              <a:rPr kumimoji="1" lang="ja-JP" altLang="en-US" sz="1200" dirty="0">
                <a:latin typeface="+mn-ea"/>
              </a:rPr>
              <a:t>取組の区分　</a:t>
            </a:r>
            <a:r>
              <a:rPr kumimoji="1" lang="en-US" altLang="ja-JP" sz="1200" dirty="0">
                <a:latin typeface="+mn-ea"/>
              </a:rPr>
              <a:t>(</a:t>
            </a:r>
            <a:r>
              <a:rPr kumimoji="1" lang="ja-JP" altLang="en-US" sz="1200" dirty="0">
                <a:latin typeface="+mn-ea"/>
              </a:rPr>
              <a:t>以下、</a:t>
            </a:r>
            <a:r>
              <a:rPr kumimoji="1" lang="en-US" altLang="ja-JP" sz="1200" dirty="0">
                <a:latin typeface="+mn-ea"/>
              </a:rPr>
              <a:t>3</a:t>
            </a:r>
            <a:r>
              <a:rPr kumimoji="1" lang="ja-JP" altLang="en-US" sz="1200" dirty="0">
                <a:latin typeface="+mn-ea"/>
              </a:rPr>
              <a:t>つのうちから</a:t>
            </a:r>
            <a:r>
              <a:rPr kumimoji="1" lang="en-US" altLang="ja-JP" sz="1200" dirty="0">
                <a:latin typeface="+mn-ea"/>
              </a:rPr>
              <a:t>1</a:t>
            </a:r>
            <a:r>
              <a:rPr kumimoji="1" lang="ja-JP" altLang="en-US" sz="1200" dirty="0">
                <a:latin typeface="+mn-ea"/>
              </a:rPr>
              <a:t>つを選択してください）</a:t>
            </a:r>
            <a:r>
              <a:rPr kumimoji="1" lang="en-US" altLang="ja-JP" sz="1200" dirty="0">
                <a:latin typeface="+mn-ea"/>
              </a:rPr>
              <a:t>】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2297508" y="1295293"/>
            <a:ext cx="40298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+mn-ea"/>
              </a:rPr>
              <a:t>（１）工事情報のＰＲ</a:t>
            </a:r>
            <a:endParaRPr kumimoji="1" lang="en-US" altLang="ja-JP" sz="1600" b="1" dirty="0">
              <a:latin typeface="+mn-ea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2297510" y="1615457"/>
            <a:ext cx="40298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+mn-ea"/>
              </a:rPr>
              <a:t>（２）地域への配慮配慮</a:t>
            </a:r>
            <a:endParaRPr kumimoji="1" lang="en-US" altLang="ja-JP" sz="1600" b="1" dirty="0">
              <a:latin typeface="+mn-ea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095456" y="5153844"/>
            <a:ext cx="3036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solidFill>
                  <a:schemeClr val="bg1"/>
                </a:solidFill>
                <a:latin typeface="+mn-ea"/>
              </a:rPr>
              <a:t>トリックアートと工事情報の掲示</a:t>
            </a:r>
            <a:endParaRPr kumimoji="1" lang="ja-JP" altLang="en-US" sz="14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437384" y="2380897"/>
            <a:ext cx="4954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kumimoji="1" lang="en-US" altLang="ja-JP" sz="1200" dirty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つの取組で（１）と（２）両方に当てはまる場合には（３）を選択してください。</a:t>
            </a:r>
            <a:endParaRPr kumimoji="1" lang="en-US" altLang="ja-JP" sz="1200" dirty="0" smtClean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（１）と（２）、それぞれ別の取組の場合には、２枚応募用紙をご提出ください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600173" y="1135291"/>
            <a:ext cx="50843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+mn-ea"/>
              </a:rPr>
              <a:t>（</a:t>
            </a:r>
            <a:r>
              <a:rPr kumimoji="1" lang="ja-JP" altLang="en-US" sz="1600" b="1" dirty="0">
                <a:latin typeface="+mn-ea"/>
              </a:rPr>
              <a:t>１）工事情報のＰＲ及び（２）地域への配慮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2297508" y="663495"/>
            <a:ext cx="5021569" cy="26889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52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559</TotalTime>
  <Words>622</Words>
  <Application>Microsoft Office PowerPoint</Application>
  <PresentationFormat>ワイド画面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下水道局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revision>24</cp:revision>
  <dcterms:created xsi:type="dcterms:W3CDTF">2023-10-03T10:09:41Z</dcterms:created>
  <dcterms:modified xsi:type="dcterms:W3CDTF">2024-06-25T06:03:03Z</dcterms:modified>
</cp:coreProperties>
</file>